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1"/>
  </p:sldMasterIdLst>
  <p:notesMasterIdLst>
    <p:notesMasterId r:id="rId22"/>
  </p:notesMasterIdLst>
  <p:handoutMasterIdLst>
    <p:handoutMasterId r:id="rId23"/>
  </p:handoutMasterIdLst>
  <p:sldIdLst>
    <p:sldId id="256" r:id="rId2"/>
    <p:sldId id="257" r:id="rId3"/>
    <p:sldId id="259" r:id="rId4"/>
    <p:sldId id="280" r:id="rId5"/>
    <p:sldId id="282" r:id="rId6"/>
    <p:sldId id="287" r:id="rId7"/>
    <p:sldId id="284" r:id="rId8"/>
    <p:sldId id="285" r:id="rId9"/>
    <p:sldId id="290" r:id="rId10"/>
    <p:sldId id="286" r:id="rId11"/>
    <p:sldId id="291" r:id="rId12"/>
    <p:sldId id="292" r:id="rId13"/>
    <p:sldId id="293" r:id="rId14"/>
    <p:sldId id="295" r:id="rId15"/>
    <p:sldId id="276" r:id="rId16"/>
    <p:sldId id="296" r:id="rId17"/>
    <p:sldId id="297" r:id="rId18"/>
    <p:sldId id="298" r:id="rId19"/>
    <p:sldId id="277" r:id="rId20"/>
    <p:sldId id="279" r:id="rId2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3965"/>
    <a:srgbClr val="FBAB28"/>
    <a:srgbClr val="071631"/>
    <a:srgbClr val="376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3" autoAdjust="0"/>
    <p:restoredTop sz="98189" autoAdjust="0"/>
  </p:normalViewPr>
  <p:slideViewPr>
    <p:cSldViewPr snapToGrid="0" snapToObjects="1">
      <p:cViewPr>
        <p:scale>
          <a:sx n="75" d="100"/>
          <a:sy n="75" d="100"/>
        </p:scale>
        <p:origin x="-944"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C49AB2-7FA5-4744-8BDC-0D645C00C53A}" type="datetimeFigureOut">
              <a:rPr lang="en-US" smtClean="0"/>
              <a:t>3/12/14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8798C3-3213-D541-BC7F-31B1CEC832BA}" type="slidenum">
              <a:rPr lang="en-US" smtClean="0"/>
              <a:t>‹#›</a:t>
            </a:fld>
            <a:endParaRPr lang="en-US"/>
          </a:p>
        </p:txBody>
      </p:sp>
    </p:spTree>
    <p:extLst>
      <p:ext uri="{BB962C8B-B14F-4D97-AF65-F5344CB8AC3E}">
        <p14:creationId xmlns:p14="http://schemas.microsoft.com/office/powerpoint/2010/main" val="910177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58D93-D083-A94A-80BC-A6AE2E6E8704}" type="datetimeFigureOut">
              <a:rPr lang="en-US" smtClean="0"/>
              <a:t>3/12/14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9CF19E-670A-FD40-8F94-CE4F9041F443}" type="slidenum">
              <a:rPr lang="en-US" smtClean="0"/>
              <a:t>‹#›</a:t>
            </a:fld>
            <a:endParaRPr lang="en-US"/>
          </a:p>
        </p:txBody>
      </p:sp>
    </p:spTree>
    <p:extLst>
      <p:ext uri="{BB962C8B-B14F-4D97-AF65-F5344CB8AC3E}">
        <p14:creationId xmlns:p14="http://schemas.microsoft.com/office/powerpoint/2010/main" val="24684749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16</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17</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18</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a:t>
            </a:r>
            <a:r>
              <a:rPr lang="en-US" baseline="0" dirty="0" smtClean="0"/>
              <a:t> analysis used frequently in IR – treaty data, etc.</a:t>
            </a:r>
          </a:p>
          <a:p>
            <a:r>
              <a:rPr lang="en-US" baseline="0" dirty="0" smtClean="0"/>
              <a:t>Now could be used to see textual relationships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19</a:t>
            </a:fld>
            <a:endParaRPr lang="en-US"/>
          </a:p>
        </p:txBody>
      </p:sp>
    </p:spTree>
    <p:extLst>
      <p:ext uri="{BB962C8B-B14F-4D97-AF65-F5344CB8AC3E}">
        <p14:creationId xmlns:p14="http://schemas.microsoft.com/office/powerpoint/2010/main" val="137991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20</a:t>
            </a:fld>
            <a:endParaRPr lang="en-US"/>
          </a:p>
        </p:txBody>
      </p:sp>
    </p:spTree>
    <p:extLst>
      <p:ext uri="{BB962C8B-B14F-4D97-AF65-F5344CB8AC3E}">
        <p14:creationId xmlns:p14="http://schemas.microsoft.com/office/powerpoint/2010/main" val="136080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a:t>
            </a:fld>
            <a:endParaRPr lang="en-US"/>
          </a:p>
        </p:txBody>
      </p:sp>
    </p:spTree>
    <p:extLst>
      <p:ext uri="{BB962C8B-B14F-4D97-AF65-F5344CB8AC3E}">
        <p14:creationId xmlns:p14="http://schemas.microsoft.com/office/powerpoint/2010/main" val="377094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3</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4</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5</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6</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9</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14</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15</a:t>
            </a:fld>
            <a:endParaRPr lang="en-US"/>
          </a:p>
        </p:txBody>
      </p:sp>
    </p:spTree>
    <p:extLst>
      <p:ext uri="{BB962C8B-B14F-4D97-AF65-F5344CB8AC3E}">
        <p14:creationId xmlns:p14="http://schemas.microsoft.com/office/powerpoint/2010/main" val="383110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rgbClr val="07163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1C7E7BD-73E3-2D4C-AFAA-4807FCE8B3C6}" type="datetime4">
              <a:rPr lang="en-US" smtClean="0"/>
              <a:t>March 12,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7AAACA-DDB3-9445-8FAC-ACE44B8373B6}" type="datetime4">
              <a:rPr lang="en-US" smtClean="0"/>
              <a:t>March 12,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39C3AD-F799-FB4A-B22F-A8275EAEC754}" type="datetime4">
              <a:rPr lang="en-US" smtClean="0"/>
              <a:t>March 12,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FreightSans Pro Medium"/>
                <a:cs typeface="FreightSans Pro Medium"/>
              </a:defRPr>
            </a:lvl1pPr>
            <a:lvl2pPr>
              <a:defRPr b="0" i="0">
                <a:latin typeface="FreightSans Pro Medium"/>
                <a:cs typeface="FreightSans Pro Medium"/>
              </a:defRPr>
            </a:lvl2pPr>
            <a:lvl3pPr>
              <a:defRPr b="0" i="0">
                <a:latin typeface="FreightSans Pro Medium"/>
                <a:cs typeface="FreightSans Pro Medium"/>
              </a:defRPr>
            </a:lvl3pPr>
            <a:lvl4pPr>
              <a:defRPr b="0" i="0">
                <a:latin typeface="FreightSans Pro Medium"/>
                <a:cs typeface="FreightSans Pro Medium"/>
              </a:defRPr>
            </a:lvl4pPr>
            <a:lvl5pPr>
              <a:defRPr b="0" i="0">
                <a:latin typeface="FreightSans Pro Medium"/>
                <a:cs typeface="FreightSans Pro 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AD14F5F-5A33-3F42-93F1-3914C7BEFBFF}" type="datetime4">
              <a:rPr lang="en-US" smtClean="0"/>
              <a:t>March 12,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
        <p:nvSpPr>
          <p:cNvPr id="2" name="Title 1"/>
          <p:cNvSpPr>
            <a:spLocks noGrp="1"/>
          </p:cNvSpPr>
          <p:nvPr>
            <p:ph type="title"/>
          </p:nvPr>
        </p:nvSpPr>
        <p:spPr>
          <a:xfrm>
            <a:off x="1391841" y="288182"/>
            <a:ext cx="7654794" cy="812482"/>
          </a:xfrm>
        </p:spPr>
        <p:txBody>
          <a:bodyPr/>
          <a:lstStyle>
            <a:lvl1pPr>
              <a:defRPr b="0" i="0" cap="none">
                <a:solidFill>
                  <a:srgbClr val="0B3965"/>
                </a:solidFill>
                <a:latin typeface="UC Berkeley OS Sign"/>
                <a:cs typeface="UC Berkeley OS Sign"/>
              </a:defRPr>
            </a:lvl1pPr>
          </a:lstStyle>
          <a:p>
            <a:r>
              <a:rPr lang="en-US" dirty="0" smtClean="0"/>
              <a:t>Click to edit Master</a:t>
            </a:r>
            <a:endParaRPr lang="en-US" dirty="0"/>
          </a:p>
        </p:txBody>
      </p:sp>
      <p:pic>
        <p:nvPicPr>
          <p:cNvPr id="13" name="Picture 12" descr="ucseal_line_29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913" y="322873"/>
            <a:ext cx="973062" cy="9730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86EF8C-FF20-FD40-BFC0-F469DDC23EBE}" type="datetime4">
              <a:rPr lang="en-US" smtClean="0"/>
              <a:t>March 12, 2014</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DD56A9-79E8-8A45-8952-B99238825386}" type="datetime4">
              <a:rPr lang="en-US" smtClean="0"/>
              <a:t>March 12,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B76C7F-7009-BB43-974C-B0EDD1D3EE83}" type="datetime4">
              <a:rPr lang="en-US" smtClean="0"/>
              <a:t>March 12, 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220D6-08E9-3942-B27A-41A9E95F6518}" type="datetime4">
              <a:rPr lang="en-US" smtClean="0"/>
              <a:t>March 12, 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9F53-54AB-EA49-A675-47882ED038AB}" type="datetime4">
              <a:rPr lang="en-US" smtClean="0"/>
              <a:t>March 12,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18EEED-78B7-2B46-95BD-4014B9C86816}" type="datetime4">
              <a:rPr lang="en-US" smtClean="0"/>
              <a:t>March 12,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42377C2-8081-EB49-B553-B633479968EB}" type="datetime4">
              <a:rPr lang="en-US" smtClean="0"/>
              <a:t>March 12, 2014</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a:t>
            </a:fld>
            <a:endParaRPr lang="en-US" dirty="0"/>
          </a:p>
        </p:txBody>
      </p:sp>
      <p:sp>
        <p:nvSpPr>
          <p:cNvPr id="9" name="Rectangle 8"/>
          <p:cNvSpPr/>
          <p:nvPr userDrawn="1"/>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3600" b="1" kern="1200" cap="all" spc="-60" baseline="0">
          <a:solidFill>
            <a:srgbClr val="071631"/>
          </a:solidFill>
          <a:latin typeface="Optima"/>
          <a:ea typeface="+mj-ea"/>
          <a:cs typeface="Optima"/>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Optima"/>
          <a:ea typeface="+mn-ea"/>
          <a:cs typeface="Optima"/>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Optima"/>
          <a:ea typeface="+mn-ea"/>
          <a:cs typeface="Optima"/>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Optima"/>
          <a:ea typeface="+mn-ea"/>
          <a:cs typeface="Optima"/>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p:txBody>
          <a:bodyPr/>
          <a:lstStyle/>
          <a:p>
            <a:r>
              <a:rPr lang="en-US" sz="4500" b="0" cap="none" dirty="0" smtClean="0">
                <a:solidFill>
                  <a:srgbClr val="0B3965"/>
                </a:solidFill>
                <a:latin typeface="UC Berkeley OS Sign"/>
                <a:cs typeface="UC Berkeley OS Sign"/>
              </a:rPr>
              <a:t>What Results in Death?</a:t>
            </a:r>
            <a:br>
              <a:rPr lang="en-US" sz="4500" b="0" cap="none" dirty="0" smtClean="0">
                <a:solidFill>
                  <a:srgbClr val="0B3965"/>
                </a:solidFill>
                <a:latin typeface="UC Berkeley OS Sign"/>
                <a:cs typeface="UC Berkeley OS Sign"/>
              </a:rPr>
            </a:br>
            <a:r>
              <a:rPr lang="en-US" sz="3500" b="0" cap="none" dirty="0" smtClean="0">
                <a:latin typeface="FreightSans Pro Book"/>
                <a:cs typeface="FreightSans Pro Book"/>
              </a:rPr>
              <a:t>Analysis of Social Conflict in Africa, 1990–2011</a:t>
            </a:r>
            <a:endParaRPr lang="en-US" sz="3500" b="0" cap="none" dirty="0">
              <a:latin typeface="FreightSans Pro Book"/>
              <a:cs typeface="FreightSans Pro Book"/>
            </a:endParaRPr>
          </a:p>
        </p:txBody>
      </p:sp>
      <p:sp>
        <p:nvSpPr>
          <p:cNvPr id="3" name="Subtitle 2"/>
          <p:cNvSpPr>
            <a:spLocks noGrp="1"/>
          </p:cNvSpPr>
          <p:nvPr>
            <p:ph type="subTitle" idx="1"/>
          </p:nvPr>
        </p:nvSpPr>
        <p:spPr>
          <a:xfrm>
            <a:off x="457200" y="4602965"/>
            <a:ext cx="6858000" cy="2093868"/>
          </a:xfrm>
        </p:spPr>
        <p:txBody>
          <a:bodyPr>
            <a:normAutofit/>
          </a:bodyPr>
          <a:lstStyle/>
          <a:p>
            <a:pPr>
              <a:spcBef>
                <a:spcPts val="0"/>
              </a:spcBef>
              <a:spcAft>
                <a:spcPts val="6000"/>
              </a:spcAft>
            </a:pPr>
            <a:r>
              <a:rPr lang="en-US" sz="2800" b="1" cap="none" dirty="0" smtClean="0">
                <a:latin typeface="FreightSans Pro Book"/>
                <a:cs typeface="FreightSans Pro Book"/>
              </a:rPr>
              <a:t>Matthew Boyas</a:t>
            </a:r>
          </a:p>
          <a:p>
            <a:pPr>
              <a:spcBef>
                <a:spcPts val="0"/>
              </a:spcBef>
              <a:spcAft>
                <a:spcPts val="400"/>
              </a:spcAft>
            </a:pPr>
            <a:r>
              <a:rPr lang="en-US" sz="1800" b="1" i="1" cap="none" dirty="0" smtClean="0">
                <a:latin typeface="FreightSans Pro Medium"/>
                <a:cs typeface="FreightSans Pro Medium"/>
              </a:rPr>
              <a:t>STAT 222: MA Capstone Midterm Presentation</a:t>
            </a:r>
          </a:p>
          <a:p>
            <a:pPr>
              <a:spcBef>
                <a:spcPts val="0"/>
              </a:spcBef>
              <a:spcAft>
                <a:spcPts val="1200"/>
              </a:spcAft>
            </a:pPr>
            <a:r>
              <a:rPr lang="en-US" sz="1800" b="1" i="1" cap="none" dirty="0" smtClean="0">
                <a:latin typeface="FreightSans Pro Medium"/>
                <a:cs typeface="FreightSans Pro Medium"/>
              </a:rPr>
              <a:t>March 17, 2014</a:t>
            </a:r>
          </a:p>
          <a:p>
            <a:pPr>
              <a:spcBef>
                <a:spcPts val="0"/>
              </a:spcBef>
            </a:pPr>
            <a:endParaRPr lang="en-US" sz="1800" b="1" i="1"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34371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10</a:t>
            </a:fld>
            <a:endParaRPr lang="en-US"/>
          </a:p>
        </p:txBody>
      </p:sp>
      <p:pic>
        <p:nvPicPr>
          <p:cNvPr id="3" name="Picture 2" descr="fig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377413"/>
            <a:ext cx="7016750" cy="6305962"/>
          </a:xfrm>
          <a:prstGeom prst="rect">
            <a:avLst/>
          </a:prstGeom>
        </p:spPr>
      </p:pic>
    </p:spTree>
    <p:extLst>
      <p:ext uri="{BB962C8B-B14F-4D97-AF65-F5344CB8AC3E}">
        <p14:creationId xmlns:p14="http://schemas.microsoft.com/office/powerpoint/2010/main" val="2986343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11</a:t>
            </a:fld>
            <a:endParaRPr lang="en-US"/>
          </a:p>
        </p:txBody>
      </p:sp>
      <p:pic>
        <p:nvPicPr>
          <p:cNvPr id="4" name="Picture 3" descr="fig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70" y="355600"/>
            <a:ext cx="8322231" cy="6062133"/>
          </a:xfrm>
          <a:prstGeom prst="rect">
            <a:avLst/>
          </a:prstGeom>
        </p:spPr>
      </p:pic>
    </p:spTree>
    <p:extLst>
      <p:ext uri="{BB962C8B-B14F-4D97-AF65-F5344CB8AC3E}">
        <p14:creationId xmlns:p14="http://schemas.microsoft.com/office/powerpoint/2010/main" val="6077942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12</a:t>
            </a:fld>
            <a:endParaRPr lang="en-US"/>
          </a:p>
        </p:txBody>
      </p:sp>
      <p:pic>
        <p:nvPicPr>
          <p:cNvPr id="3" name="Picture 2" descr="fig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541867"/>
            <a:ext cx="8421370" cy="5791200"/>
          </a:xfrm>
          <a:prstGeom prst="rect">
            <a:avLst/>
          </a:prstGeom>
        </p:spPr>
      </p:pic>
    </p:spTree>
    <p:extLst>
      <p:ext uri="{BB962C8B-B14F-4D97-AF65-F5344CB8AC3E}">
        <p14:creationId xmlns:p14="http://schemas.microsoft.com/office/powerpoint/2010/main" val="19096689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13</a:t>
            </a:fld>
            <a:endParaRPr lang="en-US"/>
          </a:p>
        </p:txBody>
      </p:sp>
      <p:pic>
        <p:nvPicPr>
          <p:cNvPr id="4" name="Picture 3" descr="fig6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67" y="414866"/>
            <a:ext cx="8084608" cy="5774720"/>
          </a:xfrm>
          <a:prstGeom prst="rect">
            <a:avLst/>
          </a:prstGeom>
        </p:spPr>
      </p:pic>
    </p:spTree>
    <p:extLst>
      <p:ext uri="{BB962C8B-B14F-4D97-AF65-F5344CB8AC3E}">
        <p14:creationId xmlns:p14="http://schemas.microsoft.com/office/powerpoint/2010/main" val="397333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dirty="0" smtClean="0">
                <a:solidFill>
                  <a:srgbClr val="0B3965"/>
                </a:solidFill>
                <a:latin typeface="UC Berkeley OS Sign"/>
                <a:cs typeface="UC Berkeley OS Sign"/>
              </a:rPr>
              <a:t>Question #2</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Tree>
    <p:extLst>
      <p:ext uri="{BB962C8B-B14F-4D97-AF65-F5344CB8AC3E}">
        <p14:creationId xmlns:p14="http://schemas.microsoft.com/office/powerpoint/2010/main" val="38767574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endParaRPr lang="en-US" dirty="0" smtClean="0"/>
          </a:p>
          <a:p>
            <a:pPr marL="342900" lvl="0" indent="-342900">
              <a:lnSpc>
                <a:spcPct val="120000"/>
              </a:lnSpc>
              <a:buFont typeface="Arial"/>
              <a:buChar char="•"/>
            </a:pPr>
            <a:r>
              <a:rPr lang="en-US" dirty="0" smtClean="0"/>
              <a:t>Earlier analysis suggests that country and perhaps Polity score could factor in here</a:t>
            </a:r>
            <a:endParaRPr lang="en-US" dirty="0" smtClean="0"/>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15</a:t>
            </a:fld>
            <a:endParaRPr lang="en-US"/>
          </a:p>
        </p:txBody>
      </p:sp>
    </p:spTree>
    <p:extLst>
      <p:ext uri="{BB962C8B-B14F-4D97-AF65-F5344CB8AC3E}">
        <p14:creationId xmlns:p14="http://schemas.microsoft.com/office/powerpoint/2010/main" val="23719267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endParaRPr lang="en-US" dirty="0" smtClean="0"/>
          </a:p>
          <a:p>
            <a:pPr marL="342900" lvl="0" indent="-342900">
              <a:lnSpc>
                <a:spcPct val="120000"/>
              </a:lnSpc>
              <a:buFont typeface="Arial"/>
              <a:buChar char="•"/>
            </a:pPr>
            <a:r>
              <a:rPr lang="en-US" dirty="0" smtClean="0"/>
              <a:t>Earlier analysis suggests that country and perhaps Polity score could factor in here</a:t>
            </a:r>
            <a:endParaRPr lang="en-US" dirty="0" smtClean="0"/>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16</a:t>
            </a:fld>
            <a:endParaRPr lang="en-US"/>
          </a:p>
        </p:txBody>
      </p:sp>
    </p:spTree>
    <p:extLst>
      <p:ext uri="{BB962C8B-B14F-4D97-AF65-F5344CB8AC3E}">
        <p14:creationId xmlns:p14="http://schemas.microsoft.com/office/powerpoint/2010/main" val="1531813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endParaRPr lang="en-US" dirty="0" smtClean="0"/>
          </a:p>
          <a:p>
            <a:pPr marL="342900" lvl="0" indent="-342900">
              <a:lnSpc>
                <a:spcPct val="120000"/>
              </a:lnSpc>
              <a:buFont typeface="Arial"/>
              <a:buChar char="•"/>
            </a:pPr>
            <a:r>
              <a:rPr lang="en-US" dirty="0" smtClean="0"/>
              <a:t>Earlier analysis suggests that country and perhaps Polity score could factor in here</a:t>
            </a:r>
            <a:endParaRPr lang="en-US" dirty="0" smtClean="0"/>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17</a:t>
            </a:fld>
            <a:endParaRPr lang="en-US"/>
          </a:p>
        </p:txBody>
      </p:sp>
    </p:spTree>
    <p:extLst>
      <p:ext uri="{BB962C8B-B14F-4D97-AF65-F5344CB8AC3E}">
        <p14:creationId xmlns:p14="http://schemas.microsoft.com/office/powerpoint/2010/main" val="1959614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Number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the number of deaths</a:t>
            </a:r>
            <a:endParaRPr lang="en-US" dirty="0" smtClean="0"/>
          </a:p>
          <a:p>
            <a:pPr marL="342900" lvl="0" indent="-342900">
              <a:lnSpc>
                <a:spcPct val="120000"/>
              </a:lnSpc>
              <a:buFont typeface="Arial"/>
              <a:buChar char="•"/>
            </a:pPr>
            <a:r>
              <a:rPr lang="en-US" dirty="0" smtClean="0"/>
              <a:t>This is a more systemic problem, related to subtleties of each conflict</a:t>
            </a:r>
          </a:p>
          <a:p>
            <a:pPr marL="342900" lvl="0" indent="-342900">
              <a:lnSpc>
                <a:spcPct val="120000"/>
              </a:lnSpc>
              <a:buFont typeface="Arial"/>
              <a:buChar char="•"/>
            </a:pPr>
            <a:r>
              <a:rPr lang="en-US" dirty="0" smtClean="0"/>
              <a:t>Poisson regression</a:t>
            </a:r>
          </a:p>
          <a:p>
            <a:pPr marL="342900" lvl="0" indent="-342900">
              <a:lnSpc>
                <a:spcPct val="120000"/>
              </a:lnSpc>
              <a:buFont typeface="Arial"/>
              <a:buChar char="•"/>
            </a:pPr>
            <a:r>
              <a:rPr lang="en-US" dirty="0" smtClean="0"/>
              <a:t>Negative binomial regression</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18</a:t>
            </a:fld>
            <a:endParaRPr lang="en-US"/>
          </a:p>
        </p:txBody>
      </p:sp>
    </p:spTree>
    <p:extLst>
      <p:ext uri="{BB962C8B-B14F-4D97-AF65-F5344CB8AC3E}">
        <p14:creationId xmlns:p14="http://schemas.microsoft.com/office/powerpoint/2010/main" val="4533173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Improvement</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Unsatisfactory results predicting in both situations</a:t>
            </a:r>
          </a:p>
          <a:p>
            <a:pPr marL="800100" lvl="1" indent="-342900">
              <a:lnSpc>
                <a:spcPct val="120000"/>
              </a:lnSpc>
              <a:buFont typeface="Arial"/>
              <a:buChar char="•"/>
            </a:pPr>
            <a:r>
              <a:rPr lang="en-US" dirty="0" smtClean="0"/>
              <a:t>Particularly absolute deaths</a:t>
            </a:r>
            <a:endParaRPr lang="en-US" dirty="0" smtClean="0"/>
          </a:p>
          <a:p>
            <a:pPr marL="342900" lvl="0" indent="-342900">
              <a:lnSpc>
                <a:spcPct val="120000"/>
              </a:lnSpc>
              <a:spcAft>
                <a:spcPts val="0"/>
              </a:spcAft>
              <a:buFont typeface="Arial"/>
              <a:buChar char="•"/>
            </a:pPr>
            <a:r>
              <a:rPr lang="en-US" dirty="0" smtClean="0"/>
              <a:t>I’d love comments particularly on this area of my work from my peer reviewer.</a:t>
            </a:r>
            <a:endParaRPr lang="en-US" dirty="0" smtClean="0"/>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19</a:t>
            </a:fld>
            <a:endParaRPr lang="en-US"/>
          </a:p>
        </p:txBody>
      </p:sp>
    </p:spTree>
    <p:extLst>
      <p:ext uri="{BB962C8B-B14F-4D97-AF65-F5344CB8AC3E}">
        <p14:creationId xmlns:p14="http://schemas.microsoft.com/office/powerpoint/2010/main" val="23692259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Data Sources</a:t>
            </a:r>
            <a:endParaRPr lang="en-US" dirty="0" smtClean="0"/>
          </a:p>
          <a:p>
            <a:pPr marL="342900" indent="-342900">
              <a:lnSpc>
                <a:spcPct val="120000"/>
              </a:lnSpc>
              <a:buFont typeface="Arial"/>
              <a:buChar char="•"/>
            </a:pPr>
            <a:r>
              <a:rPr lang="en-US" dirty="0" smtClean="0"/>
              <a:t>Research Questions</a:t>
            </a:r>
            <a:endParaRPr lang="en-US" dirty="0" smtClean="0"/>
          </a:p>
          <a:p>
            <a:pPr marL="342900" indent="-342900">
              <a:lnSpc>
                <a:spcPct val="120000"/>
              </a:lnSpc>
              <a:buFont typeface="Arial"/>
              <a:buChar char="•"/>
            </a:pPr>
            <a:r>
              <a:rPr lang="en-US" dirty="0" smtClean="0"/>
              <a:t>Selected Figures, Tables, &amp; Output</a:t>
            </a:r>
            <a:endParaRPr lang="en-US" dirty="0" smtClean="0"/>
          </a:p>
          <a:p>
            <a:pPr marL="342900" indent="-342900">
              <a:lnSpc>
                <a:spcPct val="120000"/>
              </a:lnSpc>
              <a:buFont typeface="Arial"/>
              <a:buChar char="•"/>
            </a:pPr>
            <a:r>
              <a:rPr lang="en-US" dirty="0" smtClean="0"/>
              <a:t>Areas for Improvement</a:t>
            </a:r>
            <a:endParaRPr lang="en-US" dirty="0" smtClean="0"/>
          </a:p>
          <a:p>
            <a:pPr marL="342900" indent="-342900">
              <a:lnSpc>
                <a:spcPct val="120000"/>
              </a:lnSpc>
              <a:buFont typeface="Arial"/>
              <a:buChar char="•"/>
            </a:pPr>
            <a:r>
              <a:rPr lang="en-US" dirty="0" smtClean="0"/>
              <a:t>Questions</a:t>
            </a:r>
            <a:endParaRPr lang="en-US" dirty="0" smtClean="0"/>
          </a:p>
          <a:p>
            <a:pPr lvl="1" indent="0">
              <a:lnSpc>
                <a:spcPct val="120000"/>
              </a:lnSpc>
              <a:buClrTx/>
              <a:buNone/>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2</a:t>
            </a:fld>
            <a:endParaRPr lang="en-US"/>
          </a:p>
        </p:txBody>
      </p:sp>
    </p:spTree>
    <p:extLst>
      <p:ext uri="{BB962C8B-B14F-4D97-AF65-F5344CB8AC3E}">
        <p14:creationId xmlns:p14="http://schemas.microsoft.com/office/powerpoint/2010/main" val="20634570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&amp; Questions</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Victoria </a:t>
            </a:r>
            <a:r>
              <a:rPr lang="en-US" dirty="0" err="1" smtClean="0"/>
              <a:t>Stodden</a:t>
            </a:r>
            <a:endParaRPr lang="en-US" dirty="0" smtClean="0"/>
          </a:p>
          <a:p>
            <a:pPr marL="342900" lvl="0" indent="-342900">
              <a:lnSpc>
                <a:spcPct val="120000"/>
              </a:lnSpc>
              <a:buFont typeface="Arial"/>
              <a:buChar char="•"/>
            </a:pPr>
            <a:r>
              <a:rPr lang="en-US" dirty="0" smtClean="0"/>
              <a:t>Christine Ho</a:t>
            </a:r>
            <a:endParaRPr lang="en-US" dirty="0" smtClean="0"/>
          </a:p>
          <a:p>
            <a:pPr marL="342900" lvl="0" indent="-342900">
              <a:lnSpc>
                <a:spcPct val="120000"/>
              </a:lnSpc>
              <a:buFont typeface="Arial"/>
              <a:buChar char="•"/>
            </a:pPr>
            <a:r>
              <a:rPr lang="en-US" dirty="0" smtClean="0"/>
              <a:t>Ryan Lovett</a:t>
            </a:r>
            <a:endParaRPr lang="en-US" dirty="0"/>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20</a:t>
            </a:fld>
            <a:endParaRPr lang="en-US"/>
          </a:p>
        </p:txBody>
      </p:sp>
    </p:spTree>
    <p:extLst>
      <p:ext uri="{BB962C8B-B14F-4D97-AF65-F5344CB8AC3E}">
        <p14:creationId xmlns:p14="http://schemas.microsoft.com/office/powerpoint/2010/main" val="38408813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Data</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Social Conflict in Africa Database (SCAD)</a:t>
            </a:r>
          </a:p>
          <a:p>
            <a:pPr marL="342900" indent="-342900">
              <a:lnSpc>
                <a:spcPct val="120000"/>
              </a:lnSpc>
              <a:buFont typeface="Arial"/>
              <a:buChar char="•"/>
            </a:pPr>
            <a:r>
              <a:rPr lang="en-US" dirty="0"/>
              <a:t>Cullen Hendrix and </a:t>
            </a:r>
            <a:r>
              <a:rPr lang="en-US" dirty="0" err="1"/>
              <a:t>Idean</a:t>
            </a:r>
            <a:r>
              <a:rPr lang="en-US" dirty="0"/>
              <a:t> </a:t>
            </a:r>
            <a:r>
              <a:rPr lang="en-US" dirty="0" err="1"/>
              <a:t>Salehyan</a:t>
            </a:r>
            <a:endParaRPr lang="en-US" dirty="0" smtClean="0"/>
          </a:p>
          <a:p>
            <a:pPr marL="342900" indent="-342900">
              <a:lnSpc>
                <a:spcPct val="120000"/>
              </a:lnSpc>
              <a:buFont typeface="Arial"/>
              <a:buChar char="•"/>
            </a:pPr>
            <a:r>
              <a:rPr lang="en-US" dirty="0" smtClean="0"/>
              <a:t>Hosted by Climate </a:t>
            </a:r>
            <a:r>
              <a:rPr lang="en-US" dirty="0"/>
              <a:t>Change and African Political Stability (CCAPS) at the Robert S. Strauss Center for International Security and Law at the University of Texas at </a:t>
            </a:r>
            <a:r>
              <a:rPr lang="en-US" dirty="0" smtClean="0"/>
              <a:t>Austin</a:t>
            </a:r>
            <a:endParaRPr lang="en-US" dirty="0"/>
          </a:p>
          <a:p>
            <a:pPr marL="342900" indent="-342900">
              <a:lnSpc>
                <a:spcPct val="120000"/>
              </a:lnSpc>
              <a:buFont typeface="Arial"/>
              <a:buChar char="•"/>
            </a:pPr>
            <a:r>
              <a:rPr lang="en-US" i="1" dirty="0" smtClean="0"/>
              <a:t>“The </a:t>
            </a:r>
            <a:r>
              <a:rPr lang="en-US" i="1" dirty="0"/>
              <a:t>Social Conflict in Africa Database (SCAD) includes protests, riots, strikes, inter-communal conflict, government violence against civilians, and other forms of social conflict not systematically tracked in other conflict datasets. SCAD currently includes information on over 7,900 social conflict events from 1990 to 2011</a:t>
            </a:r>
            <a:r>
              <a:rPr lang="en-US" i="1" dirty="0" smtClean="0"/>
              <a:t>.”</a:t>
            </a: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3</a:t>
            </a:fld>
            <a:endParaRPr lang="en-US"/>
          </a:p>
        </p:txBody>
      </p:sp>
    </p:spTree>
    <p:extLst>
      <p:ext uri="{BB962C8B-B14F-4D97-AF65-F5344CB8AC3E}">
        <p14:creationId xmlns:p14="http://schemas.microsoft.com/office/powerpoint/2010/main" val="33735976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Data</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Correlates of War Project (COW)</a:t>
            </a:r>
          </a:p>
          <a:p>
            <a:pPr marL="800100" lvl="1" indent="-342900">
              <a:lnSpc>
                <a:spcPct val="120000"/>
              </a:lnSpc>
              <a:buFont typeface="Arial"/>
              <a:buChar char="•"/>
            </a:pPr>
            <a:r>
              <a:rPr lang="en-US" dirty="0" smtClean="0"/>
              <a:t>National Material Capabilities</a:t>
            </a:r>
          </a:p>
          <a:p>
            <a:pPr marL="800100" lvl="1" indent="-342900">
              <a:lnSpc>
                <a:spcPct val="120000"/>
              </a:lnSpc>
              <a:buFont typeface="Arial"/>
              <a:buChar char="•"/>
            </a:pPr>
            <a:r>
              <a:rPr lang="en-US" dirty="0" smtClean="0"/>
              <a:t>World Religions</a:t>
            </a:r>
          </a:p>
          <a:p>
            <a:pPr marL="342900" indent="-342900">
              <a:lnSpc>
                <a:spcPct val="120000"/>
              </a:lnSpc>
              <a:buFont typeface="Arial"/>
              <a:buChar char="•"/>
            </a:pPr>
            <a:r>
              <a:rPr lang="en-US" dirty="0" smtClean="0"/>
              <a:t>Polity IV Project</a:t>
            </a:r>
          </a:p>
          <a:p>
            <a:pPr marL="800100" lvl="1" indent="-342900">
              <a:lnSpc>
                <a:spcPct val="120000"/>
              </a:lnSpc>
              <a:buFont typeface="Arial"/>
              <a:buChar char="•"/>
            </a:pPr>
            <a:r>
              <a:rPr lang="en-US" dirty="0" smtClean="0"/>
              <a:t>Measures democracy/autocracy for government regime type</a:t>
            </a:r>
            <a:endParaRPr lang="en-US" dirty="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4</a:t>
            </a:fld>
            <a:endParaRPr lang="en-US"/>
          </a:p>
        </p:txBody>
      </p:sp>
    </p:spTree>
    <p:extLst>
      <p:ext uri="{BB962C8B-B14F-4D97-AF65-F5344CB8AC3E}">
        <p14:creationId xmlns:p14="http://schemas.microsoft.com/office/powerpoint/2010/main" val="14078346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pPr marL="457200" indent="-457200">
              <a:lnSpc>
                <a:spcPct val="120000"/>
              </a:lnSpc>
              <a:buFont typeface="+mj-lt"/>
              <a:buAutoNum type="arabicPeriod"/>
            </a:pPr>
            <a:r>
              <a:rPr lang="en-US" dirty="0"/>
              <a:t>What differentiates an episode of social conflict that results in deaths from an episode of social conflict that does not result in deaths</a:t>
            </a:r>
            <a:r>
              <a:rPr lang="en-US" dirty="0" smtClean="0"/>
              <a:t>?</a:t>
            </a:r>
          </a:p>
          <a:p>
            <a:pPr marL="457200" indent="-457200">
              <a:lnSpc>
                <a:spcPct val="120000"/>
              </a:lnSpc>
              <a:buFont typeface="+mj-lt"/>
              <a:buAutoNum type="arabicPeriod"/>
            </a:pPr>
            <a:r>
              <a:rPr lang="en-US" dirty="0"/>
              <a:t>Is there a way to predict the number of deaths that will result from an episode of social conflict?</a:t>
            </a:r>
            <a:endParaRPr lang="en-US" dirty="0" smtClean="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5</a:t>
            </a:fld>
            <a:endParaRPr lang="en-US"/>
          </a:p>
        </p:txBody>
      </p:sp>
    </p:spTree>
    <p:extLst>
      <p:ext uri="{BB962C8B-B14F-4D97-AF65-F5344CB8AC3E}">
        <p14:creationId xmlns:p14="http://schemas.microsoft.com/office/powerpoint/2010/main" val="36110094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a:xfrm>
            <a:off x="457200" y="211667"/>
            <a:ext cx="7772400" cy="4571999"/>
          </a:xfrm>
        </p:spPr>
        <p:txBody>
          <a:bodyPr/>
          <a:lstStyle/>
          <a:p>
            <a:r>
              <a:rPr lang="en-US" sz="4500" b="0" cap="none" dirty="0" smtClean="0">
                <a:solidFill>
                  <a:srgbClr val="0B3965"/>
                </a:solidFill>
                <a:latin typeface="UC Berkeley OS Sign"/>
                <a:cs typeface="UC Berkeley OS Sign"/>
              </a:rPr>
              <a:t>Data Overview</a:t>
            </a:r>
            <a:br>
              <a:rPr lang="en-US" sz="4500" b="0" cap="none" dirty="0" smtClean="0">
                <a:solidFill>
                  <a:srgbClr val="0B3965"/>
                </a:solidFill>
                <a:latin typeface="UC Berkeley OS Sign"/>
                <a:cs typeface="UC Berkeley OS Sign"/>
              </a:rPr>
            </a:br>
            <a:endParaRPr lang="en-US" sz="3500" b="0"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smtClean="0">
                <a:solidFill>
                  <a:srgbClr val="0B3965"/>
                </a:solidFill>
                <a:latin typeface="UC Berkeley OS Sign"/>
                <a:cs typeface="UC Berkeley OS Sign"/>
              </a:rPr>
              <a:t>Question #2</a:t>
            </a:r>
            <a:br>
              <a:rPr lang="en-US" sz="4500" b="0" cap="none" smtClean="0">
                <a:solidFill>
                  <a:srgbClr val="0B3965"/>
                </a:solidFill>
                <a:latin typeface="UC Berkeley OS Sign"/>
                <a:cs typeface="UC Berkeley OS Sign"/>
              </a:rPr>
            </a:br>
            <a:r>
              <a:rPr lang="en-US" sz="4500" b="0" cap="none" smtClean="0">
                <a:solidFill>
                  <a:srgbClr val="0B3965"/>
                </a:solidFill>
                <a:latin typeface="UC Berkeley OS Sign"/>
                <a:cs typeface="UC Berkeley OS Sign"/>
              </a:rPr>
              <a:t/>
            </a:r>
            <a:br>
              <a:rPr lang="en-US" sz="4500" b="0" cap="none" smtClean="0">
                <a:solidFill>
                  <a:srgbClr val="0B3965"/>
                </a:solidFill>
                <a:latin typeface="UC Berkeley OS Sign"/>
                <a:cs typeface="UC Berkeley OS Sign"/>
              </a:rPr>
            </a:br>
            <a:r>
              <a:rPr lang="en-US" sz="2800" b="0" i="1" cap="none"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Tree>
    <p:extLst>
      <p:ext uri="{BB962C8B-B14F-4D97-AF65-F5344CB8AC3E}">
        <p14:creationId xmlns:p14="http://schemas.microsoft.com/office/powerpoint/2010/main" val="18892890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7</a:t>
            </a:fld>
            <a:endParaRPr lang="en-US"/>
          </a:p>
        </p:txBody>
      </p:sp>
      <p:pic>
        <p:nvPicPr>
          <p:cNvPr id="3" name="Picture 2" descr="fi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93" y="523875"/>
            <a:ext cx="8319111" cy="5953125"/>
          </a:xfrm>
          <a:prstGeom prst="rect">
            <a:avLst/>
          </a:prstGeom>
        </p:spPr>
      </p:pic>
    </p:spTree>
    <p:extLst>
      <p:ext uri="{BB962C8B-B14F-4D97-AF65-F5344CB8AC3E}">
        <p14:creationId xmlns:p14="http://schemas.microsoft.com/office/powerpoint/2010/main" val="38013128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8</a:t>
            </a:fld>
            <a:endParaRPr lang="en-US"/>
          </a:p>
        </p:txBody>
      </p:sp>
      <p:pic>
        <p:nvPicPr>
          <p:cNvPr id="4" name="Picture 3" descr="fi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4" y="504824"/>
            <a:ext cx="7845426" cy="6192757"/>
          </a:xfrm>
          <a:prstGeom prst="rect">
            <a:avLst/>
          </a:prstGeom>
        </p:spPr>
      </p:pic>
    </p:spTree>
    <p:extLst>
      <p:ext uri="{BB962C8B-B14F-4D97-AF65-F5344CB8AC3E}">
        <p14:creationId xmlns:p14="http://schemas.microsoft.com/office/powerpoint/2010/main" val="18904805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39786"/>
            <a:ext cx="7772400" cy="4571999"/>
          </a:xfrm>
        </p:spPr>
        <p:txBody>
          <a:bodyPr/>
          <a:lstStyle/>
          <a:p>
            <a:r>
              <a:rPr lang="en-US" sz="4500" b="0" cap="none" dirty="0" smtClean="0">
                <a:solidFill>
                  <a:srgbClr val="0B3965"/>
                </a:solidFill>
                <a:latin typeface="UC Berkeley OS Sign"/>
                <a:cs typeface="UC Berkeley OS Sign"/>
              </a:rPr>
              <a:t>Question #1</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What differentiates an episode of </a:t>
            </a:r>
            <a:r>
              <a:rPr lang="en-US" sz="2800" b="0" i="1" cap="none" dirty="0" smtClean="0">
                <a:latin typeface="FreightSans Pro Book"/>
                <a:cs typeface="FreightSans Pro Book"/>
              </a:rPr>
              <a:t>social conflict that results in deaths from an episode of social conflict that does not result in deaths?</a:t>
            </a:r>
            <a:endParaRPr lang="en-US" sz="2800" b="0" i="1" cap="none" dirty="0">
              <a:latin typeface="FreightSans Pro Book"/>
              <a:cs typeface="FreightSans Pro Book"/>
            </a:endParaRPr>
          </a:p>
        </p:txBody>
      </p:sp>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9876891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1 1">
      <a:dk1>
        <a:srgbClr val="000000"/>
      </a:dk1>
      <a:lt1>
        <a:srgbClr val="FFFFFF"/>
      </a:lt1>
      <a:dk2>
        <a:srgbClr val="396333"/>
      </a:dk2>
      <a:lt2>
        <a:srgbClr val="C8C8B1"/>
      </a:lt2>
      <a:accent1>
        <a:srgbClr val="000000"/>
      </a:accent1>
      <a:accent2>
        <a:srgbClr val="F5C201"/>
      </a:accent2>
      <a:accent3>
        <a:srgbClr val="526DB0"/>
      </a:accent3>
      <a:accent4>
        <a:srgbClr val="989AAC"/>
      </a:accent4>
      <a:accent5>
        <a:srgbClr val="000000"/>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2544</TotalTime>
  <Words>581</Words>
  <Application>Microsoft Macintosh PowerPoint</Application>
  <PresentationFormat>Letter Paper (8.5x11 in)</PresentationFormat>
  <Paragraphs>103</Paragraphs>
  <Slides>20</Slides>
  <Notes>14</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Essential</vt:lpstr>
      <vt:lpstr>What Results in Death? Analysis of Social Conflict in Africa, 1990–2011</vt:lpstr>
      <vt:lpstr>Presentation Outline</vt:lpstr>
      <vt:lpstr>Main Data</vt:lpstr>
      <vt:lpstr>Supplementary Data</vt:lpstr>
      <vt:lpstr>Research Questions</vt:lpstr>
      <vt:lpstr>Data Overview </vt:lpstr>
      <vt:lpstr>PowerPoint Presentation</vt:lpstr>
      <vt:lpstr>PowerPoint Presentation</vt:lpstr>
      <vt:lpstr>Question #1  What differentiates an episode of social conflict that results in deaths from an episode of social conflict that does not result in deaths?</vt:lpstr>
      <vt:lpstr>PowerPoint Presentation</vt:lpstr>
      <vt:lpstr>PowerPoint Presentation</vt:lpstr>
      <vt:lpstr>PowerPoint Presentation</vt:lpstr>
      <vt:lpstr>PowerPoint Presentation</vt:lpstr>
      <vt:lpstr>PowerPoint Presentation</vt:lpstr>
      <vt:lpstr>Binary Prediction</vt:lpstr>
      <vt:lpstr>LOGISTIC</vt:lpstr>
      <vt:lpstr>KNN</vt:lpstr>
      <vt:lpstr>Absolute Number Prediction</vt:lpstr>
      <vt:lpstr>Areas for Improvement</vt:lpstr>
      <vt:lpstr>Acknowledgements &amp;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International Military Tribunal at Nuremberg as a Social Network</dc:title>
  <dc:creator>Matt Boyas</dc:creator>
  <cp:lastModifiedBy>Matt Boyas</cp:lastModifiedBy>
  <cp:revision>59</cp:revision>
  <cp:lastPrinted>2013-05-21T16:32:26Z</cp:lastPrinted>
  <dcterms:created xsi:type="dcterms:W3CDTF">2013-05-18T21:13:17Z</dcterms:created>
  <dcterms:modified xsi:type="dcterms:W3CDTF">2014-03-13T04:43:35Z</dcterms:modified>
</cp:coreProperties>
</file>